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embeddedFontLst>
    <p:embeddedFont>
      <p:font typeface="Montserrat Bold" pitchFamily="2" charset="77"/>
      <p:bold r:id="rId12"/>
      <p:italic r:id="rId13"/>
      <p:boldItalic r:id="rId14"/>
    </p:embeddedFont>
    <p:embeddedFont>
      <p:font typeface="Montserrat Medium" pitchFamily="2" charset="77"/>
      <p:regular r:id="rId15"/>
      <p:italic r:id="rId16"/>
    </p:embeddedFont>
    <p:embeddedFont>
      <p:font typeface="Montserrat-BoldItalic" pitchFamily="2" charset="77"/>
      <p:bold r:id="rId17"/>
      <p:italic r:id="rId18"/>
      <p:boldItalic r:id="rId19"/>
    </p:embeddedFont>
    <p:embeddedFont>
      <p:font typeface="Montserrat-Italic" pitchFamily="2" charset="77"/>
      <p:italic r:id="rId20"/>
    </p:embeddedFont>
    <p:embeddedFont>
      <p:font typeface="Tw Cen MT" panose="020B0602020104020603" pitchFamily="34" charset="77"/>
      <p:regular r:id="rId21"/>
      <p:bold r:id="rId22"/>
      <p:italic r:id="rId23"/>
      <p:boldItalic r:id="rId2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24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3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D66F05E-D978-6947-9A2C-28628FF7246A}"/>
              </a:ext>
            </a:extLst>
          </p:cNvPr>
          <p:cNvGrpSpPr/>
          <p:nvPr/>
        </p:nvGrpSpPr>
        <p:grpSpPr>
          <a:xfrm>
            <a:off x="-22552" y="-12382"/>
            <a:ext cx="24442002" cy="13273635"/>
            <a:chOff x="-22552" y="-12382"/>
            <a:chExt cx="24442002" cy="13273635"/>
          </a:xfrm>
        </p:grpSpPr>
        <p:pic>
          <p:nvPicPr>
            <p:cNvPr id="119" name="Competitor Analysis.jpg"/>
            <p:cNvPicPr>
              <a:picLocks noChangeAspect="1"/>
            </p:cNvPicPr>
            <p:nvPr/>
          </p:nvPicPr>
          <p:blipFill>
            <a:blip r:embed="rId2"/>
            <a:srcRect t="19050" b="19050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42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4263"/>
              <a:ext cx="24406392" cy="11221231"/>
            </a:xfrm>
            <a:prstGeom prst="rect">
              <a:avLst/>
            </a:prstGeom>
            <a:solidFill>
              <a:srgbClr val="000000">
                <a:alpha val="30000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5744888" y="12508777"/>
              <a:ext cx="81197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Ashlee Martin,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CC BY 2.0, https://www. flickr.com/photos/ashl33/3391702714/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742608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6887600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785107"/>
              <a:ext cx="1638846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Competitor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10019774" cy="3038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Knowing how you compare to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those around you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1824019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1301731" y="5020288"/>
              <a:ext cx="2321716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3555809"/>
              <a:ext cx="1037847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Analysis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6F9FAD3-F5C7-3646-B9CE-1647368D7214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893267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6452000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1"/>
              <a:ext cx="180965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5000" b="0" spc="-300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Competitor</a:t>
              </a:r>
              <a:r>
                <a:rPr lang="zh-CN" altLang="en-US" sz="16000" spc="-319" dirty="0"/>
                <a:t> </a:t>
              </a:r>
              <a:r>
                <a:rPr lang="en-AU" altLang="zh-CN" sz="16000" spc="-319" dirty="0"/>
                <a:t>	</a:t>
              </a:r>
              <a:r>
                <a:rPr sz="16000" spc="-319" dirty="0"/>
                <a:t>Analysis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2" name="Shape 152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53" name="Shape 153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2" name="Shape 162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3" name="Shape 163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64" name="Shape 164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F66E538-1E03-AB42-9EC4-3DD01C9ABD14}"/>
              </a:ext>
            </a:extLst>
          </p:cNvPr>
          <p:cNvGrpSpPr/>
          <p:nvPr/>
        </p:nvGrpSpPr>
        <p:grpSpPr>
          <a:xfrm>
            <a:off x="-234000" y="-208336"/>
            <a:ext cx="24696959" cy="13469589"/>
            <a:chOff x="-234000" y="-208336"/>
            <a:chExt cx="24696959" cy="13469589"/>
          </a:xfrm>
        </p:grpSpPr>
        <p:pic>
          <p:nvPicPr>
            <p:cNvPr id="138" name="Competitor Analysis.jpg"/>
            <p:cNvPicPr>
              <a:picLocks noChangeAspect="1"/>
            </p:cNvPicPr>
            <p:nvPr/>
          </p:nvPicPr>
          <p:blipFill>
            <a:blip r:embed="rId2"/>
            <a:srcRect t="29768" b="29768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66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42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perform a competitor analysis by collecting data and analysing your position in the market using the provided template (p.171). Focus on a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product or service of your choice, or follow the ‘Designing Space Travel’ brief (p.141).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8842415" y="3770358"/>
              <a:ext cx="5379467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Internet access, a partner 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-234000" y="-208336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Competitor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-39958" y="3219466"/>
              <a:ext cx="1423615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13657383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-234000" y="2389766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Analysis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5744888" y="12508777"/>
              <a:ext cx="81197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Ashlee Martin,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CC BY 2.0, https://www. flickr.com/photos/ashl33/3391702714/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81" name="Shape 181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82" name="Shape 182"/>
          <p:cNvSpPr/>
          <p:nvPr/>
        </p:nvSpPr>
        <p:spPr>
          <a:xfrm>
            <a:off x="5113634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1" name="Shape 191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2" name="Shape 192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93" name="Shape 193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54B7058-FEE2-7A40-ADCE-169F821789E7}"/>
              </a:ext>
            </a:extLst>
          </p:cNvPr>
          <p:cNvGrpSpPr/>
          <p:nvPr/>
        </p:nvGrpSpPr>
        <p:grpSpPr>
          <a:xfrm>
            <a:off x="-234000" y="-208336"/>
            <a:ext cx="24696959" cy="13469589"/>
            <a:chOff x="-234000" y="-208336"/>
            <a:chExt cx="24696959" cy="13469589"/>
          </a:xfrm>
        </p:grpSpPr>
        <p:pic>
          <p:nvPicPr>
            <p:cNvPr id="167" name="Competitor Analysis.jpg"/>
            <p:cNvPicPr>
              <a:picLocks noChangeAspect="1"/>
            </p:cNvPicPr>
            <p:nvPr/>
          </p:nvPicPr>
          <p:blipFill>
            <a:blip r:embed="rId2"/>
            <a:srcRect t="29768" b="29768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8" name="Shape 16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perform a competitor analysis by collecting data and analysing your position in the market using the provided template (p.171). Focus on a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product or service of your choice, or follow the ‘Designing Space Travel’ brief (p.141). 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8842415" y="3770358"/>
              <a:ext cx="5379467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Internet access, a partner 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79" name="Shape 179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-39958" y="3219466"/>
              <a:ext cx="1423615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5400000">
              <a:off x="13657383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0" name="Shape 190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4" name="Shape 194"/>
            <p:cNvSpPr/>
            <p:nvPr/>
          </p:nvSpPr>
          <p:spPr>
            <a:xfrm>
              <a:off x="15744888" y="12508777"/>
              <a:ext cx="81197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Ashlee Martin,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CC BY 2.0, https://www. flickr.com/photos/ashl33/3391702714/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B9D73128-235B-264B-A3D7-C162F758FFB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FFA68DD7-D0FE-3042-861E-488CF7DD2633}"/>
                </a:ext>
              </a:extLst>
            </p:cNvPr>
            <p:cNvSpPr/>
            <p:nvPr/>
          </p:nvSpPr>
          <p:spPr>
            <a:xfrm>
              <a:off x="19212262" y="2566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42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95E0CDA7-1428-E945-A2FE-4DAB430F92BD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6">
              <a:extLst>
                <a:ext uri="{FF2B5EF4-FFF2-40B4-BE49-F238E27FC236}">
                  <a16:creationId xmlns:a16="http://schemas.microsoft.com/office/drawing/2014/main" id="{A3C6FB4D-00DF-154B-83EE-3EFD46872FFA}"/>
                </a:ext>
              </a:extLst>
            </p:cNvPr>
            <p:cNvSpPr/>
            <p:nvPr/>
          </p:nvSpPr>
          <p:spPr>
            <a:xfrm>
              <a:off x="-234000" y="-208336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Competitor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23490843-DDF0-9348-AB4A-BCE8A3949A1F}"/>
                </a:ext>
              </a:extLst>
            </p:cNvPr>
            <p:cNvSpPr/>
            <p:nvPr/>
          </p:nvSpPr>
          <p:spPr>
            <a:xfrm>
              <a:off x="-234000" y="2389766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Analysis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0" name="Shape 210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11" name="Shape 211"/>
          <p:cNvSpPr/>
          <p:nvPr/>
        </p:nvSpPr>
        <p:spPr>
          <a:xfrm>
            <a:off x="10073665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20" name="Shape 220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1" name="Shape 221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22" name="Shape 222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D63EDE-D87A-FF48-AAC0-F49C84B54551}"/>
              </a:ext>
            </a:extLst>
          </p:cNvPr>
          <p:cNvGrpSpPr/>
          <p:nvPr/>
        </p:nvGrpSpPr>
        <p:grpSpPr>
          <a:xfrm>
            <a:off x="-234000" y="-208336"/>
            <a:ext cx="24696959" cy="13469589"/>
            <a:chOff x="-234000" y="-208336"/>
            <a:chExt cx="24696959" cy="13469589"/>
          </a:xfrm>
        </p:grpSpPr>
        <p:pic>
          <p:nvPicPr>
            <p:cNvPr id="196" name="Competitor Analysis.jpg"/>
            <p:cNvPicPr>
              <a:picLocks noChangeAspect="1"/>
            </p:cNvPicPr>
            <p:nvPr/>
          </p:nvPicPr>
          <p:blipFill>
            <a:blip r:embed="rId2"/>
            <a:srcRect t="29768" b="29768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7" name="Shape 19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perform a competitor analysis by collecting data and analysing your position in the market using the provided template (p.171). Focus on a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product or service of your choice, or follow the ‘Designing Space Travel’ brief (p.141). 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18842415" y="3770358"/>
              <a:ext cx="5379467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Internet access, a partner </a:t>
              </a:r>
            </a:p>
          </p:txBody>
        </p:sp>
        <p:sp>
          <p:nvSpPr>
            <p:cNvPr id="205" name="Shape 20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-39958" y="3219466"/>
              <a:ext cx="1423615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 rot="5400000">
              <a:off x="13657383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15744888" y="12508777"/>
              <a:ext cx="81197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Ashlee Martin,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CC BY 2.0, https://www. flickr.com/photos/ashl33/3391702714/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19D2FE60-B98F-074C-951A-8B1377DD1A7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57611BA0-9CEF-CB46-85CB-FD1D69B58A61}"/>
                </a:ext>
              </a:extLst>
            </p:cNvPr>
            <p:cNvSpPr/>
            <p:nvPr/>
          </p:nvSpPr>
          <p:spPr>
            <a:xfrm>
              <a:off x="19212262" y="2566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42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EC5A0193-D617-F240-B190-533E9DCD1E3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6">
              <a:extLst>
                <a:ext uri="{FF2B5EF4-FFF2-40B4-BE49-F238E27FC236}">
                  <a16:creationId xmlns:a16="http://schemas.microsoft.com/office/drawing/2014/main" id="{C06AD438-CDA3-1E4D-A730-FDA5FEA1F66F}"/>
                </a:ext>
              </a:extLst>
            </p:cNvPr>
            <p:cNvSpPr/>
            <p:nvPr/>
          </p:nvSpPr>
          <p:spPr>
            <a:xfrm>
              <a:off x="-234000" y="-208336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Competitor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7644F10A-5FF8-164E-A1AA-C2019168FA30}"/>
                </a:ext>
              </a:extLst>
            </p:cNvPr>
            <p:cNvSpPr/>
            <p:nvPr/>
          </p:nvSpPr>
          <p:spPr>
            <a:xfrm>
              <a:off x="-234000" y="2389766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Analysis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39" name="Shape 239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48" name="Shape 248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9" name="Shape 249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0" name="Shape 250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B610D8-F3EB-FE46-A6E2-E2649D03EF2E}"/>
              </a:ext>
            </a:extLst>
          </p:cNvPr>
          <p:cNvGrpSpPr/>
          <p:nvPr/>
        </p:nvGrpSpPr>
        <p:grpSpPr>
          <a:xfrm>
            <a:off x="-234000" y="-208336"/>
            <a:ext cx="24696959" cy="13469589"/>
            <a:chOff x="-234000" y="-208336"/>
            <a:chExt cx="24696959" cy="13469589"/>
          </a:xfrm>
        </p:grpSpPr>
        <p:pic>
          <p:nvPicPr>
            <p:cNvPr id="225" name="Competitor Analysis.jpg"/>
            <p:cNvPicPr>
              <a:picLocks noChangeAspect="1"/>
            </p:cNvPicPr>
            <p:nvPr/>
          </p:nvPicPr>
          <p:blipFill>
            <a:blip r:embed="rId2"/>
            <a:srcRect t="29768" b="29768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6" name="Shape 22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perform a competitor analysis by collecting data and analysing your position in the market using the provided template (p.171). Focus on a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product or service of your choice, or follow the ‘Designing Space Travel’ brief (p.141). 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8842415" y="3770358"/>
              <a:ext cx="5379467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Internet access, a partner </a:t>
              </a:r>
            </a:p>
          </p:txBody>
        </p:sp>
        <p:sp>
          <p:nvSpPr>
            <p:cNvPr id="234" name="Shape 23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36" name="Shape 23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37" name="Shape 237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40" name="Shape 240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-39958" y="3219466"/>
              <a:ext cx="1423615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 rot="5400000">
              <a:off x="13657383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7" name="Shape 247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15744888" y="12508777"/>
              <a:ext cx="81197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Ashlee Martin,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CC BY 2.0, https://www. flickr.com/photos/ashl33/3391702714/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1C33E00C-8C61-CD4A-AEE2-DB5D51537AD5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A46638D0-CD80-E54C-9996-20C829610BF9}"/>
                </a:ext>
              </a:extLst>
            </p:cNvPr>
            <p:cNvSpPr/>
            <p:nvPr/>
          </p:nvSpPr>
          <p:spPr>
            <a:xfrm>
              <a:off x="19212262" y="2566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42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929DE3B5-250A-164E-BBFC-54C02BDC0302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6">
              <a:extLst>
                <a:ext uri="{FF2B5EF4-FFF2-40B4-BE49-F238E27FC236}">
                  <a16:creationId xmlns:a16="http://schemas.microsoft.com/office/drawing/2014/main" id="{585E7F19-1B90-C442-A50D-3F0FFD13AF57}"/>
                </a:ext>
              </a:extLst>
            </p:cNvPr>
            <p:cNvSpPr/>
            <p:nvPr/>
          </p:nvSpPr>
          <p:spPr>
            <a:xfrm>
              <a:off x="-234000" y="-208336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Competitor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29D4BD1B-B08A-694D-8AD3-79DAA469F773}"/>
                </a:ext>
              </a:extLst>
            </p:cNvPr>
            <p:cNvSpPr/>
            <p:nvPr/>
          </p:nvSpPr>
          <p:spPr>
            <a:xfrm>
              <a:off x="-234000" y="2389766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Analysis</a:t>
              </a:r>
            </a:p>
          </p:txBody>
        </p:sp>
      </p:grpSp>
      <p:sp>
        <p:nvSpPr>
          <p:cNvPr id="252" name="Shape 252"/>
          <p:cNvSpPr/>
          <p:nvPr/>
        </p:nvSpPr>
        <p:spPr>
          <a:xfrm>
            <a:off x="15033697" y="11086480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68" name="Shape 268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77" name="Shape 277"/>
          <p:cNvSpPr/>
          <p:nvPr/>
        </p:nvSpPr>
        <p:spPr>
          <a:xfrm>
            <a:off x="590519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8" name="Shape 278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79" name="Shape 279"/>
          <p:cNvSpPr/>
          <p:nvPr/>
        </p:nvSpPr>
        <p:spPr>
          <a:xfrm>
            <a:off x="1582525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32544A8-2C34-4348-A1E4-A7A0B55B8057}"/>
              </a:ext>
            </a:extLst>
          </p:cNvPr>
          <p:cNvGrpSpPr/>
          <p:nvPr/>
        </p:nvGrpSpPr>
        <p:grpSpPr>
          <a:xfrm>
            <a:off x="-234000" y="-208336"/>
            <a:ext cx="24696959" cy="13469589"/>
            <a:chOff x="-234000" y="-208336"/>
            <a:chExt cx="24696959" cy="13469589"/>
          </a:xfrm>
        </p:grpSpPr>
        <p:pic>
          <p:nvPicPr>
            <p:cNvPr id="254" name="Competitor Analysis.jpg"/>
            <p:cNvPicPr>
              <a:picLocks noChangeAspect="1"/>
            </p:cNvPicPr>
            <p:nvPr/>
          </p:nvPicPr>
          <p:blipFill>
            <a:blip r:embed="rId2"/>
            <a:srcRect t="29768" b="29768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55" name="Shape 25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perform a competitor analysis by collecting data and analysing your position in the market using the provided template (p.171). Focus on a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product or service of your choice, or follow the ‘Designing Space Travel’ brief (p.141). 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18842415" y="3770358"/>
              <a:ext cx="5379467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Internet access, a partner </a:t>
              </a:r>
            </a:p>
          </p:txBody>
        </p:sp>
        <p:sp>
          <p:nvSpPr>
            <p:cNvPr id="263" name="Shape 26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-6795" y="632249"/>
              <a:ext cx="1546540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 rot="5400000">
              <a:off x="14932590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-39958" y="3219466"/>
              <a:ext cx="1423615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 rot="5400000">
              <a:off x="13657383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15744888" y="12508777"/>
              <a:ext cx="8119746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Ashlee Martin,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CC BY 2.0, https://www. flickr.com/photos/ashl33/3391702714/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616E1407-9A8F-4C4E-B435-A00F10C327D5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BC2A0A5D-AC9C-354B-AF3E-98916DD31366}"/>
                </a:ext>
              </a:extLst>
            </p:cNvPr>
            <p:cNvSpPr/>
            <p:nvPr/>
          </p:nvSpPr>
          <p:spPr>
            <a:xfrm>
              <a:off x="19212262" y="2566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42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59552224-3148-5B4B-A515-0C1D8336512A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6">
              <a:extLst>
                <a:ext uri="{FF2B5EF4-FFF2-40B4-BE49-F238E27FC236}">
                  <a16:creationId xmlns:a16="http://schemas.microsoft.com/office/drawing/2014/main" id="{FFAA3436-8CA0-304F-A9F7-CCA421F83FB3}"/>
                </a:ext>
              </a:extLst>
            </p:cNvPr>
            <p:cNvSpPr/>
            <p:nvPr/>
          </p:nvSpPr>
          <p:spPr>
            <a:xfrm>
              <a:off x="-234000" y="-208336"/>
              <a:ext cx="15385148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Competitor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A3FC86E7-C56D-DE4D-8CEF-4190EF64CD25}"/>
                </a:ext>
              </a:extLst>
            </p:cNvPr>
            <p:cNvSpPr/>
            <p:nvPr/>
          </p:nvSpPr>
          <p:spPr>
            <a:xfrm>
              <a:off x="-234000" y="2389766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Analysis</a:t>
              </a:r>
            </a:p>
          </p:txBody>
        </p:sp>
      </p:grpSp>
      <p:sp>
        <p:nvSpPr>
          <p:cNvPr id="281" name="Shape 281"/>
          <p:cNvSpPr/>
          <p:nvPr/>
        </p:nvSpPr>
        <p:spPr>
          <a:xfrm>
            <a:off x="19993729" y="11185841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53D0CB1-2780-634D-88C6-0188EFEF54DC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283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84" name="Shape 284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285" name="Shape 285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2EB0AB-234C-A94E-8636-A61F8194EBFA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290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91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2" name="Shape 292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929</Words>
  <Application>Microsoft Macintosh PowerPoint</Application>
  <PresentationFormat>Custom</PresentationFormat>
  <Paragraphs>130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17</cp:revision>
  <dcterms:modified xsi:type="dcterms:W3CDTF">2020-01-09T04:29:37Z</dcterms:modified>
</cp:coreProperties>
</file>